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65" r:id="rId21"/>
    <p:sldId id="264" r:id="rId22"/>
    <p:sldId id="263" r:id="rId23"/>
    <p:sldId id="262" r:id="rId24"/>
    <p:sldId id="261" r:id="rId25"/>
    <p:sldId id="260" r:id="rId26"/>
    <p:sldId id="259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48" y="14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A1D6-7D3A-4F26-A049-ED620258E96B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83F7-EDCF-4B7F-ADA8-118CAD398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77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A1D6-7D3A-4F26-A049-ED620258E96B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83F7-EDCF-4B7F-ADA8-118CAD398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372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A1D6-7D3A-4F26-A049-ED620258E96B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83F7-EDCF-4B7F-ADA8-118CAD398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083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A1D6-7D3A-4F26-A049-ED620258E96B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83F7-EDCF-4B7F-ADA8-118CAD398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498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A1D6-7D3A-4F26-A049-ED620258E96B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83F7-EDCF-4B7F-ADA8-118CAD398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831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A1D6-7D3A-4F26-A049-ED620258E96B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83F7-EDCF-4B7F-ADA8-118CAD398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602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A1D6-7D3A-4F26-A049-ED620258E96B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83F7-EDCF-4B7F-ADA8-118CAD398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302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A1D6-7D3A-4F26-A049-ED620258E96B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83F7-EDCF-4B7F-ADA8-118CAD398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683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A1D6-7D3A-4F26-A049-ED620258E96B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83F7-EDCF-4B7F-ADA8-118CAD398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934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A1D6-7D3A-4F26-A049-ED620258E96B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83F7-EDCF-4B7F-ADA8-118CAD398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273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2A1D6-7D3A-4F26-A049-ED620258E96B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83F7-EDCF-4B7F-ADA8-118CAD398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8503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2A1D6-7D3A-4F26-A049-ED620258E96B}" type="datetimeFigureOut">
              <a:rPr lang="ru-RU" smtClean="0"/>
              <a:t>19.04.2024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983F7-EDCF-4B7F-ADA8-118CAD398C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382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7" Type="http://schemas.microsoft.com/office/2007/relationships/hdphoto" Target="../media/hdphoto10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microsoft.com/office/2007/relationships/hdphoto" Target="../media/hdphoto9.wdp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2.wdp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microsoft.com/office/2007/relationships/hdphoto" Target="../media/hdphoto17.wdp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9.wdp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1.wdp"/><Relationship Id="rId7" Type="http://schemas.microsoft.com/office/2007/relationships/hdphoto" Target="../media/hdphoto23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microsoft.com/office/2007/relationships/hdphoto" Target="../media/hdphoto22.wdp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4.wdp"/><Relationship Id="rId7" Type="http://schemas.microsoft.com/office/2007/relationships/hdphoto" Target="../media/hdphoto26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microsoft.com/office/2007/relationships/hdphoto" Target="../media/hdphoto25.wdp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7.wdp"/><Relationship Id="rId7" Type="http://schemas.microsoft.com/office/2007/relationships/hdphoto" Target="../media/hdphoto29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microsoft.com/office/2007/relationships/hdphoto" Target="../media/hdphoto28.wdp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30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1.wdp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3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33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34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35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№02</a:t>
            </a:r>
          </a:p>
          <a:p>
            <a:pPr indent="0" algn="ctr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Технология возведения монолитных конструкций высотных зданий с        применением высокотехнологичных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бетонных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смесей - 2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51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2575" y="2309418"/>
            <a:ext cx="10008540" cy="2010792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Опалубочные работы.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Бетонные работы при возведении монолитных железобетонных конструкций.</a:t>
            </a:r>
          </a:p>
        </p:txBody>
      </p:sp>
    </p:spTree>
    <p:extLst>
      <p:ext uri="{BB962C8B-B14F-4D97-AF65-F5344CB8AC3E}">
        <p14:creationId xmlns:p14="http://schemas.microsoft.com/office/powerpoint/2010/main" val="280501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Опалубочные работы.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Опалубка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− временная конструкция, состоящая из собственно формы (щитов), поддерживающих лесов и крепежных устройств.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Конструкция опалубки должна обеспечивать прочность, жесткость и неизменяемость бетонируемой конструкции, а также ее проектные размеры, надежность, простоту монтажа и демонтажа ее элементов, возможность укрупненной сборки и широкую вариантность компоновки при их минимальной номенклатуре.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может быть деревянной, деревометаллической, металлической, железобетонной, армоцементной, из синтетических или прорезиненных тканей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Опалубочные работы включают: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изготовление,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транспортирование,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складирование,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монтаж и демонтаж опалубки.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применении несъемной опалубки демонтаж не производится.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Выбор типа опалубки должен производиться с учетом вида бетонируемой конструкции, ее размеров и условий производства работ.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Расчет комплекта опалубки производится с учетом принятой организационно-технологической схемы производства работ, темпа бетонирования и сроков достижения распалубочной прочности бетона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Опалубка должна отвечать требованиям ГОСТ 34329-2017, ГОСТ Р 52086-2003 и СП 70.13330.2012. Сведения о типах и областях применения опалубок приведены 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52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048" y="101254"/>
            <a:ext cx="5861728" cy="545140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1048" y="5552661"/>
            <a:ext cx="5830669" cy="130533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6063824" y="101254"/>
            <a:ext cx="45246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Таблица1.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Тип и область применения опалубки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15784" y="1951672"/>
            <a:ext cx="612320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качества применяемой опалубки включают качество бетонной поверхности. 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2.</a:t>
            </a:r>
          </a:p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бетонной поверхности монолитной конструкции после распалубки (по ГОСТ 13015-2012)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39372" y="3903041"/>
            <a:ext cx="6252628" cy="230228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19610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502400" y="110843"/>
            <a:ext cx="56427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Показатели качества применяемой опалубки включают точность изготовления и монтажа. </a:t>
            </a:r>
          </a:p>
          <a:p>
            <a:pPr algn="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Табл.3.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Точность изготовления и монтажа опалубки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ГОСТ Р 58938-2020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72076"/>
          <a:stretch/>
        </p:blipFill>
        <p:spPr>
          <a:xfrm>
            <a:off x="145153" y="4757530"/>
            <a:ext cx="6190032" cy="210047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628" y="110842"/>
            <a:ext cx="6231144" cy="46466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66772" y="1588171"/>
            <a:ext cx="5778396" cy="44499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6335185" y="5986419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Примечание.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Знак «–» означает необязательность установки показателя качества данного класса опалубки. 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933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215270" y="0"/>
            <a:ext cx="5976729" cy="6786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Показатели оборачиваемости опалубок приведены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табл.4. </a:t>
            </a:r>
          </a:p>
          <a:p>
            <a:pPr algn="r"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4.</a:t>
            </a:r>
          </a:p>
          <a:p>
            <a:pPr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Показатели оборачиваемости опалубок.</a:t>
            </a:r>
          </a:p>
          <a:p>
            <a:pPr>
              <a:spcAft>
                <a:spcPts val="600"/>
              </a:spcAft>
            </a:pP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*Для скользящей, подъемно-переставной и горизонтально-перемещаемой опалубки оборачиваемость приведена в величине,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подъема или перемещения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249" y="28639"/>
            <a:ext cx="6120021" cy="670522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1240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096000" y="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Индексация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условное обозначение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опалубок и элементов опалубок производится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ГОСТ 34329-2017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табл.5.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5. </a:t>
            </a:r>
          </a:p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Индексация (условное обозначение) опалубок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" y="0"/>
            <a:ext cx="5698435" cy="653332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533322"/>
            <a:ext cx="5698435" cy="23324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98434" y="1477328"/>
            <a:ext cx="6463642" cy="30896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791200" y="4566949"/>
            <a:ext cx="626827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– буквенное обозначение опалубки; 1 – буквенное обозначение типа опалубки по виду элементов монолитной конструкции (при необходимости по согласию с заказчиком); 2 – буквенное обозначение типа опалубки по конструктивным признакам; </a:t>
            </a:r>
          </a:p>
          <a:p>
            <a:r>
              <a:rPr lang="ru-RU" sz="16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– буквенное обозначение типа опалубки по материалам несущих элементов; 4 – класс опалубки; 5 – буквенное обозначение типа опалубки по применяемости при различной температуре наружного воздуха и характеру воздействия опалубки на бетон монолитной конструкции.</a:t>
            </a:r>
            <a:endParaRPr lang="ru-RU" sz="16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86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213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 Ускоренное возведение монолитных каркасов с применением страховочных элементов опалубки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Для ускоренного возведения монолитных каркасов следует применять технологию ранней распалубки монолитных конструкций, основной составляющей которой является применение страховочных  элементов опалубки для поддержания монолитных конструкций перекрытия до набора бетоном проектной прочности.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Раннюю распалубку монолитных перекрытий следует производить при прочности бетона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50 до 60 %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проектной с одновременным переопиранием плиты страховочными элементами на нижний этаж.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 качестве страховочных элементов применяют отдельные телескопические стойки или опорные рамы и башни.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ускорения возведения многоэтажных зданий с монолитными перекрытиями следует применять каскадную технологию, при которой после бетонирования перекрытия и набора бетоном минимальной прочности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МПа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приступать к монтажу опалубки вышележащего перекрытия.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 набора нижележащим перекрытием распалубочной прочности следует приступать к бетонированию вышележащего. При этом опалубку под нижележащим перекрытием не снимают.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268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 Основные принципы подбора опалубки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опалубочной системы осуществляется с учетом: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−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технологического соответствия опалубки конструкциям объекта;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− экономической эффективности применения того или иного типа опалубочных систем, приемлемых для объекта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выборе опалубки учитываются следующие факторы: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заданный темп возведения монолитных конструкций на типовом этаже и соответственно на захватке;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количество захваток бетонирования на типовом этаже и их размеры, которые зависят от реального наличия опалубки, человеческих и материальных ресурсов;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вероятные сроки тепловой обработки и выдерживание бетона в вертикальных и горизонтальных конструкциях с учетом заданных календарных сроков строительства и реальных климатических условий, вида используемого бетона и темпов роста его прочности при том или ином способе тепловой обработки;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возможность проведения дополнительных технологических и инженерных мероприятий для ускорения оборачиваемости опалубки;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необходимый запас элементов опалубки. </a:t>
            </a:r>
            <a:endParaRPr lang="ru-RU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25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694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возведении высотных зданий необходимо выбирать наиболее рациональные комплекты и типы опалубки.</a:t>
            </a:r>
          </a:p>
          <a:p>
            <a:pPr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Опалубка и опалубочная технология должны обеспечивать циклы бетонирования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 5–8 сут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на возведение монолитных конструкций этажа. </a:t>
            </a:r>
          </a:p>
          <a:p>
            <a:pPr algn="just">
              <a:lnSpc>
                <a:spcPct val="150000"/>
              </a:lnSpc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Выбор типа опалубки производят по следующим критериям сложности монолитных конструкций высотного здания: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унифицированность сечения вертикальных конструкций;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изменение по высоте толщины несущих стен;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смещение оси стены по высоте здания;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изменения высот по этажам;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наличие наклонных монолитных стен;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различие конструктивных решений каркаса по этажам высотного здания;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скорость возведения здания;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возможности и загрузка грузоподъемных кранов и подъемников;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этажность.</a:t>
            </a:r>
          </a:p>
          <a:p>
            <a:pPr algn="just"/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 учетом данных критериев следует применять специальные опалубочные системы: </a:t>
            </a:r>
          </a:p>
          <a:p>
            <a:pPr algn="just"/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самоподъемные опалубки и опалубочные платформы для зданий высотой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25 этажей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подъемно-переставные опалубочные системы для зданий высотой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25 этажей; </a:t>
            </a:r>
          </a:p>
          <a:p>
            <a:pPr algn="just"/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направляемые подъемно-переставные опалубочные системы для зданий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высотой 15–40 этажей.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Выбор типа опалубки следует производить на стадии проектирования здания.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Опалубка на объект должна поставляться комплектно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79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50000"/>
              </a:lnSpc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AutoNum type="arabicPeriod"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540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Бетонные работы при возведении монолитных железобетонных конструкций.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2.1 Бетонные смеси для высотного строительства.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Бетонные смеси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БС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в соответствии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ГОСТ 7473-2010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подразделяются: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тяжелые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мелкозернистые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легкие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обозначаются при заказе с указанием класса бетона по прочности на сжатие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В)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арки бетонной смеси по подвижности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 – подвижные, Ж – жесткие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марки бетона по морозостойкости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F1, F2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марки бетона по водонепроницаемости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марки бетона по средней плотности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ее нормировании для легких бетонов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lnSpc>
                <a:spcPct val="150000"/>
              </a:lnSpc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Например: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Бетонная смесь тяжелого бетона класса по прочности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сжатие В30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марки по удобоукладываемости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П4,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марки бетона по морозостойкости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F1200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марки бетона по водонепроницаемости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W8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обозначается следующим образом: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БСТ В30 П4 F1200 W8 ГОСТ 7473-2010.</a:t>
            </a:r>
            <a:endParaRPr lang="ru-RU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676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качества бетонных смесей осуществляется по следующим показателям: 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марка по удобоукладываемости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входном контроле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сохраняемость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подборе состава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расслаиваемость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подборе состава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однородность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подборе состава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связность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подборе состава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перекачиваемость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подборе состава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воздухововлечение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необходимости при входном контроле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средняя плотность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входном контроле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Марка по удобоукладываемости −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удобообрабатываемости бетонной смеси при укладке в форму или опалубку и при уплотнении.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зависимости от способности деформироваться (растекаться) под действием силы тяжести все бетонные смеси делятся на две группы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жесткие и подвижные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Жесткие бетонные смеси не деформируются под действием силы тяжести.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Марка по удобоукладываемости таких смесей определяется посредством вибрирования в специальном приборе стандартного конуса из бетонной смеси.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Такие бетонные смеси редко применяются при возведении монолитных железобетонных конструкций.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396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Марка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удобоукладываемости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марка по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подвижности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подвижных бетонных смесей определяется по величине осадки стандартного конуса из бетонной смеси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66991" y="461293"/>
            <a:ext cx="4452730" cy="270597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373217" y="628650"/>
            <a:ext cx="30214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марки бетонной смеси по подвижности по величине осадки стандартного конуса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412974" y="3195459"/>
            <a:ext cx="7792279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Особую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группу составляют высокоподвижные бетонные смеси, которые называются самоуплотняющимися (self compacting concrete, или SCC).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Их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марка по удобоукладываемости определяется величиной диаметра расплыва стандартного бетонного конуса и другими 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показателями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представленными на 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0001" y="646332"/>
            <a:ext cx="4203214" cy="60829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4446103" y="4965174"/>
            <a:ext cx="7673008" cy="16773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определения показателей качества самоуплотняющихся бетонных смесей: а – конус Абрамса (расплыв стандартного конуса), 650–800 мм;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V-образная воронка (оценка вязкости), 8–12 с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– J-кольцо (оценка способности проходить через арматуру), 0–10 мм; </a:t>
            </a:r>
            <a:endParaRPr lang="ru-RU" sz="17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L-</a:t>
            </a:r>
            <a:r>
              <a:rPr lang="ru-RU" sz="17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box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(оценка способности проходить через арматуру), </a:t>
            </a:r>
            <a:r>
              <a:rPr lang="pt-BR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H2 / 𝐻1 = 0,8 – </a:t>
            </a:r>
            <a:r>
              <a:rPr lang="pt-BR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1,0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/>
              <a:t>                                 </a:t>
            </a:r>
            <a:endParaRPr lang="ru-RU" sz="17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370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Показатели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расслаиваемости бетонной смеси характеризуют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 сохранять однородность при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транспортировании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перегрузке, укладке и уплотнении.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Количественно расслаиваемость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характеризуется величиной водоотделения и раствороотделения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табл.6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Расслаиваемость бетонной смеси зависит от подвижности смеси, водосодержания, наличия добавок, наполнителей, свойств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заполнителей, состава бетонной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707460"/>
            <a:ext cx="8422044" cy="17215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8587695" y="1898816"/>
            <a:ext cx="343865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расслаиваемости бетонных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смесей.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3505243"/>
            <a:ext cx="12192000" cy="340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Показатели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расслаиваемости самоуплотняющейся бетонной смеси определяются иным методом − по величине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раствороотделения, которая не должна превышать 10–20 %.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Однородность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 характеризует равномерность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компонентов смеси в ее объеме, т. е. качество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перемешивания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Однородность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определена, например, по величине содержания крупного заполнителя в различных порциях бетонной смеси мокрым рассевом.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Связность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 характеризует способность смеси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деформироваться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например при заполнении опалубки, без разрывов, т. е. с сохранением сплошности.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Этот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показатель связан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расслаиваемостью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Связность смеси зависит от состава бетона, наличия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наполнителей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добавок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23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478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Перекачиваемость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 характеризует пригодность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 к перекачиванию бетононасосами по бетоноводам.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Одними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необходимых условий перекачиваемости бетонной смеси являются: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подвижность бетонной смеси должна быть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8 см О.К.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(как правило, используют более подвижные смеси с величиной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О.К. не менее 16 см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суммарное содержание цемента и наполнителя должно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составлять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350 кг/м3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максимальный размер заполнителя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Dmax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должен превышать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0,25 диаметра бетоновода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объемная концентрация крупного заполнителя (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φ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должна превышать 0,45 кг/м3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содержание крупного заполнителя,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кг/м3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just">
              <a:spcBef>
                <a:spcPts val="600"/>
              </a:spcBef>
            </a:pP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ρ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щ,к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плотность крупного заполнителя в куске,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кг/м3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Бетонная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смесь должна быть однородной, связной,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минимальными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показателями водо-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раствороотделения.</a:t>
            </a:r>
          </a:p>
          <a:p>
            <a:pPr algn="just">
              <a:spcBef>
                <a:spcPts val="600"/>
              </a:spcBef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Ограничивается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воздухововлечение в бетонную смесь − показатель, характеризующий содержание в составе бетонной смеси вовлеченного воздуха в виде равномерно распределенных воздушных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пузырьков.</a:t>
            </a:r>
          </a:p>
          <a:p>
            <a:pPr algn="just">
              <a:spcBef>
                <a:spcPts val="600"/>
              </a:spcBef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Содержание вовлеченного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воздуха в составе бетонной смеси зависит от ее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подвижности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состава бетона, свойств мелкого заполнителя.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воздухововлечения используют воздухововлекающие добавки.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96000" y="2936184"/>
            <a:ext cx="903496" cy="49281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8723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Вовлеченный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воздух оказывает положительное влияние на морозостойкость бетона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 для некоторых бетонов, например бетон для дорожных и аэродромных покрытий, стандарты регламентируют содержание вовлеченного воздуха в пределах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4–7 %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объема смеси.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Обязательно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вовлеченного воздуха в составе бетонной смеси для бетонов с маркой по морозостойкости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F1200 и выше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7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стадии бетонной смеси и бетона: </a:t>
            </a:r>
            <a:endParaRPr lang="ru-RU" sz="17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бетонная смесь до укладки и уплотнения (товарная бетонная смесь); </a:t>
            </a:r>
            <a:endParaRPr lang="ru-RU" sz="1700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бетонная смесь после завершения уплотнения –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свежеуложенный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твердеющий бетон – от момента начала интенсивного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структурообразования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(ориентировочно несколько часов с момента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приготовления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смеси) до проектного возраста.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отсутствии 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указаний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проекте за проектный возраст для портландцементных бетонов принимается 28 сут.; </a:t>
            </a:r>
            <a:endParaRPr lang="ru-RU" sz="17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 зрелого возраста – после проектного возраста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600"/>
              </a:spcAft>
            </a:pP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показателем качества свежеуложенного бетона </a:t>
            </a:r>
            <a:r>
              <a:rPr lang="ru-RU" sz="17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уплотнения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количественно определяется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величиной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коэффициента уплотнения, численно равного отношению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фактического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объема уплотненной бетонной смеси к «теоретическому» объему уплотненной смеси, не содержащей пустот. </a:t>
            </a:r>
            <a:endParaRPr lang="ru-RU" sz="17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7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Величина коэффициента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уплотнения составляет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0,93 до 0,98 </a:t>
            </a:r>
            <a:r>
              <a:rPr lang="ru-RU" sz="17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жестких смесей, </a:t>
            </a:r>
            <a:r>
              <a:rPr lang="ru-RU" sz="17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0,98 и выше – для подвижных и высокоподвижных.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97287" y="5109092"/>
            <a:ext cx="7258050" cy="174890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532243" y="4574560"/>
            <a:ext cx="711641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</a:t>
            </a:r>
            <a:r>
              <a:rPr lang="ru-RU" sz="17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ru-RU" sz="17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объема бетонных смесей при уплотнении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9076" y="4842964"/>
            <a:ext cx="4748211" cy="19236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Объем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пустот в неуплотненной смеси (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заполнены защемленным при </a:t>
            </a:r>
            <a:r>
              <a:rPr 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перемешивании </a:t>
            </a:r>
            <a:r>
              <a:rPr 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смеси воздухом) уменьшается с увеличением ее подвижност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и, в связи с чем объем неуплотненной смеси может существенно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превышать </a:t>
            </a:r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уплотненной бетонной смеси, т. е. свежеуложенного </a:t>
            </a:r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бетона.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56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Классы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 по степени уплотняемости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регламентируются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европейских нормах EN 206-1 и в ГОСТ 7473-2010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табл.8)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Степень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уплотняемости − отношение объема неуплотненной бетонной смеси к объему бетонной смеси в уплотненном состоянии.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8.</a:t>
            </a:r>
          </a:p>
          <a:p>
            <a:pPr algn="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Классы бетонной смеси по степени уплотняемости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49009" y="1985159"/>
            <a:ext cx="5916887" cy="11158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49009" y="3106094"/>
            <a:ext cx="5916887" cy="2694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-1" y="1298713"/>
            <a:ext cx="66658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марках бетонной смеси по удобоукладываемости по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ГОСТ 7473-2010 приведены 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табл.9.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833" y="2543083"/>
            <a:ext cx="5927072" cy="428568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95833" y="1896753"/>
            <a:ext cx="59270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Марки бетонной смеси по удобоукладываемости (жесткости, подвижности, растекаемости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Таблица 9.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18737" y="3498574"/>
            <a:ext cx="5947157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бетонные работы (бетонирование) при возведении монолитных железобетонных конструкций включают: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транспортирование;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подачу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 к месту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укладки;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укладку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уплотнение бетонной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смеси;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уход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твердеющим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бетоном.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40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63478" y="0"/>
            <a:ext cx="6228522" cy="2262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Способ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подачи бетонной смеси следует выбирать по расчетному значению интенсивности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бетонирования.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Выбор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способа укладки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 следует осуществлять с учетом геометрии и степени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армирования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конструкции, свойств бетонной смеси.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Табл.10.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Рекомендуемые способы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бетонирования.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017" y="147637"/>
            <a:ext cx="5817705" cy="66188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43716" y="2262158"/>
            <a:ext cx="6028290" cy="337340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6043716" y="5842759"/>
            <a:ext cx="59760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Примечание.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Автобетоносмесители имеют объем барабана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3 до 15,3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м3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977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Выбор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бетоноукладочного комплекса осуществляется с учетом вида бетонируемой конструкции, ситуационных условий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стройплощадки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сроков производства работ, среднего и пикового темпа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климатических условий.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транспортирования бетонных смесей в основном применяются автобетоносмесители.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подачи и укладки бетонных смесей применяют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переносные бункера (бадьи) поворотные и неповоротные (вертикальные)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вместимостью до 2,5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м3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том числе оборудованные лотками 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хоботы и виброхоботы;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бетоноводы бетононасосов автомобильные либо стационарные с бетонораспределительными стрелами с радиусом подачи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23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пневмонагнетатели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ленточные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конвейеры;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бетоноукладчики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желоба и виброжелоба.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94991" y="2758108"/>
            <a:ext cx="9096098" cy="39872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06017" y="4428566"/>
            <a:ext cx="27880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Переносные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бункера (бадьи):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поворотные;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неповоротные (вертикальные) </a:t>
            </a:r>
          </a:p>
        </p:txBody>
      </p:sp>
    </p:spTree>
    <p:extLst>
      <p:ext uri="{BB962C8B-B14F-4D97-AF65-F5344CB8AC3E}">
        <p14:creationId xmlns:p14="http://schemas.microsoft.com/office/powerpoint/2010/main" val="411573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представлена подача бетонной смеси различным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оборудованием.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269" y="369333"/>
            <a:ext cx="5406887" cy="414380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9269" y="4513135"/>
            <a:ext cx="5406887" cy="22322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5645425" y="509706"/>
            <a:ext cx="64538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Рис.4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бадьей;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 лотку;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ленточным конвейером;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автобетононасосом;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е – стационарным бетононасосом (д) с бетонораспределительной стрелой (е)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645425" y="2768964"/>
            <a:ext cx="64538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Отличительные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способов подачи бетонной смеси бетононасосами приведены 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табл.11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расчетах реальную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бетононасосов принимают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80 %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теоретической.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45425" y="3969292"/>
            <a:ext cx="6475317" cy="184841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5645425" y="588850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Примечание.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Производительность и дальность подачи не всегда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пропорциональны.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47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выборе способа подачи бетонной смеси следует учитывать ограничения по подвижности бетонной смеси как при подаче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табл.12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и при укладке в конструкцию (рекомендуемые марки по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удобоукладываемости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см. в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табл.13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следует учитывать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обеспечению: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допустимой высоты сбрасывания бетонной смеси;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минимизации перегрузок бетонной смеси;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защиты бетонной смеси от атмосферных осадков;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требуемой температуры при укладке в опалубку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зимнее время или в сухую жаркую погоду с учетом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массивности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64890" y="1366259"/>
            <a:ext cx="6411579" cy="208135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777949" y="770890"/>
            <a:ext cx="64140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Рекомендуемая подвижность бетонной смеси в зависимости от способа подачи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214" y="2514206"/>
            <a:ext cx="5455145" cy="42919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585807" y="3442051"/>
            <a:ext cx="65271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Таблица 13. Рекомендуемые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марки бетонной смеси по удобоукладываемости на объекте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43572" y="4026826"/>
            <a:ext cx="6411579" cy="15208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5585807" y="5547640"/>
            <a:ext cx="65271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Примечание.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Потеря подвижности бетонной смеси составляет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ориентировочно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 до 5 см О.К. на 10 км пути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 до 5 см О.К. на каждые 30 мин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вида смеси,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температуры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скорости движения. * – СУБС – самоуплотняющиеся бетонные смеси.</a:t>
            </a:r>
          </a:p>
        </p:txBody>
      </p:sp>
    </p:spTree>
    <p:extLst>
      <p:ext uri="{BB962C8B-B14F-4D97-AF65-F5344CB8AC3E}">
        <p14:creationId xmlns:p14="http://schemas.microsoft.com/office/powerpoint/2010/main" val="392077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3782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Укладка бетонной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смеси.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Бетонные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смеси следует укладывать в бетонируемые конструкции горизонтальными слоями одинаковой толщины без разрывов,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последовательным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направлением укладки в одну сторону во всех слоях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укладываемого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слоя бетонной смеси h, м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зависит от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способа уплотнения и параметров вибраторов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площади бетонирования A, м2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интенсивности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подачи бетонной смеси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Q, м3 /ч, времени укладки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слоя бетонной смеси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t, ч,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зависит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сохраняемости смеси и обычно принимается не более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арифметического начала и конца схватывания цемента с учетом влияния добавок в составе бетонной смеси и ее температуры на сроки схватывания: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63449" y="3282671"/>
            <a:ext cx="1152046" cy="4993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3782062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укладки бетонной смеси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табл.10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монолитность конструкции. Новая порция бетонной смеси должна быть уложена до начала схватывания бетона ранее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уложенного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слоя.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111" y="4428394"/>
            <a:ext cx="4994832" cy="17832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49053" y="4428394"/>
            <a:ext cx="6049761" cy="17832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669701" y="4533812"/>
            <a:ext cx="553792" cy="42583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911403" y="4533812"/>
            <a:ext cx="467932" cy="42583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б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7111" y="6218110"/>
            <a:ext cx="120648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укладки бетонной смеси слоями (а) и ступенями (б):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толщина слоя; 1 – предыдущий слой; 2 – последующий слой</a:t>
            </a:r>
          </a:p>
        </p:txBody>
      </p:sp>
    </p:spTree>
    <p:extLst>
      <p:ext uri="{BB962C8B-B14F-4D97-AF65-F5344CB8AC3E}">
        <p14:creationId xmlns:p14="http://schemas.microsoft.com/office/powerpoint/2010/main" val="60299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вынужденном или запланированном перерыве в укладке бетонной смеси устраиваются рабочие швы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164" y="577781"/>
            <a:ext cx="6502204" cy="33089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57112" y="577781"/>
            <a:ext cx="5303144" cy="42759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92387" y="4095216"/>
            <a:ext cx="65022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рабочего шва в монолитной железобетонной плите: а – схема; б – отсечная сетка (сетка-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отсекатель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5014656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Поверхность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 швов должна быть перпендикулярна оси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бетонируемых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колонн и балок, поверхности плит и стен.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Возобновление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бетонирования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СП 70.13330.2012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допускается производить по достижении бетоном прочности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1,5 МПа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00703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5444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 швов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указываются в проекте производства работ либо принимаются по требованиям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 70.13330.2012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колонн – на отметке верха фундамента, низа прогонов, балок и подкрановых консолей, верха подкрановых балок, низа капителей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колонн;</a:t>
            </a:r>
          </a:p>
          <a:p>
            <a:pPr>
              <a:lnSpc>
                <a:spcPct val="150000"/>
              </a:lnSpc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балок больших размеров, монолитно соединенных с плитами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20 до 30 мм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ниже отметки нижней поверхности плиты, а при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плите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вутов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плавного увеличения поперечного сечения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железобетонных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опорных или перекрывающих пролет конструкций вблизи от места опирания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отметке низа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вута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плиты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плоских плит – в любом месте параллельно меньшей стороне плиты;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ребристых перекрытий – в направлении, параллельном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второстепенным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балкам;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отдельных балок – в пределах средней трети пролета балок, в направлении, параллельном главным балкам (прогонам), и в пределах двух средних четвертей пролета прогонов и плит;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массивов, арок, сводов, резервуаров, бункеров,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гидротехнических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сооружений, мостов и других сложных инженерных сооружений и конструкций – в местах, указанных в проекте.</a:t>
            </a:r>
          </a:p>
        </p:txBody>
      </p:sp>
    </p:spTree>
    <p:extLst>
      <p:ext uri="{BB962C8B-B14F-4D97-AF65-F5344CB8AC3E}">
        <p14:creationId xmlns:p14="http://schemas.microsoft.com/office/powerpoint/2010/main" val="15030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7425" y="90153"/>
            <a:ext cx="8512936" cy="663261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8680361" y="90153"/>
            <a:ext cx="345583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Рис.7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Места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расположения рабочих швов в монолитных железобетонных конструкциях: а – расположение рабочих швов при бетонировании колонн и балок ребристого перекрытия; б – то же, колонн с подкрановыми балками; в – то же, колонн с безбалочным перекрытием; г – то же, стойки и ригеля рамы; д – то же, ребристого перекрытия в направлении, параллельном балкам (разрез А–А, Б–Б); 1 – прогоны;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балки; </a:t>
            </a: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доска; I–I, II–II, III–III, IV–IV – места устройства рабочих швов </a:t>
            </a:r>
          </a:p>
        </p:txBody>
      </p:sp>
    </p:spTree>
    <p:extLst>
      <p:ext uri="{BB962C8B-B14F-4D97-AF65-F5344CB8AC3E}">
        <p14:creationId xmlns:p14="http://schemas.microsoft.com/office/powerpoint/2010/main" val="184678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устройстве рабочих швов в иных местах, например из-за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комплекта опалубки с нужными параметрами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их расположение следует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проектной организацией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предотвращения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расслоения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 при укладке в опалубку высота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свободного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сбрасывания бетонной смеси в опалубку конструкций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СП 70.13330.2012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должна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превышать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колонн;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перекрытий;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4,5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стен;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неармированных конструкций;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4,5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слабоармированных (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 арматуры менее 70 кг/м3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расстояние между параллельными стержнями в свету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</a:t>
            </a:r>
            <a:r>
              <a:rPr lang="ru-RU" sz="2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6d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подземных конструкций в сухих и связных грунтах;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густоармированных конструкций.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4431983"/>
            <a:ext cx="70447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высокоподвижных и самоуплотняющихся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смесей высота свободного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сбрасывания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должна превышать 1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19803" y="1378039"/>
            <a:ext cx="4894924" cy="54799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3685438" y="6094229"/>
            <a:ext cx="3534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Рис.8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Рабочие швы в колоннах </a:t>
            </a:r>
          </a:p>
        </p:txBody>
      </p:sp>
    </p:spTree>
    <p:extLst>
      <p:ext uri="{BB962C8B-B14F-4D97-AF65-F5344CB8AC3E}">
        <p14:creationId xmlns:p14="http://schemas.microsoft.com/office/powerpoint/2010/main" val="154361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322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992450" y="0"/>
            <a:ext cx="8199549" cy="3828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Уплотнение бетонной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смеси.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Уплотнение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 должно обеспечивать требуемую плотность и однородность бетона.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Толщина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уплотняемого слоя должна соответствовать глубине проработки поверхностным или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глубинным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вибратором.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Оборудование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уплотнения бетонных смесей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должно выбираться с учетом марки бетонной смеси по удобоукладываемости, геометрии конструкции, степени армирования.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220" y="1"/>
            <a:ext cx="3766199" cy="673226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4468969" y="4050369"/>
            <a:ext cx="544776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уплотнения бетонной смеси: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глубинный вибратор;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виброрейка;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затирочная машина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120342" y="1262578"/>
            <a:ext cx="553792" cy="42583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20342" y="6056154"/>
            <a:ext cx="553792" cy="42583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120342" y="3233532"/>
            <a:ext cx="553792" cy="42583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б</a:t>
            </a:r>
          </a:p>
        </p:txBody>
      </p:sp>
    </p:spTree>
    <p:extLst>
      <p:ext uri="{BB962C8B-B14F-4D97-AF65-F5344CB8AC3E}">
        <p14:creationId xmlns:p14="http://schemas.microsoft.com/office/powerpoint/2010/main" val="248778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220" y="1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71234" y="1"/>
            <a:ext cx="8920765" cy="3258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часто применяются вибраторы глубинные, в том числе с гибким валом и поверхностные вибраторы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виброрейки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большом объеме работ применяются пакеты глубинных вибраторов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гребенка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Применяются также тяжелые подвесные вибраторы. Для отделки поверхности применяют манипуляторы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затирочные машины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Работы по уплотнению бетонной смеси различным оборудованием представлены 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5378"/>
          <a:stretch/>
        </p:blipFill>
        <p:spPr>
          <a:xfrm>
            <a:off x="90152" y="128789"/>
            <a:ext cx="3090930" cy="665552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3597500" y="3469918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смеси: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глубинным вибратором;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виброрейкой;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отделка поверхности затирочной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машиной.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71235" y="5040355"/>
            <a:ext cx="892076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предотвращения расслоения бетонной смеси на контакте с арматурой, нарушения сцепления арматуры с бетоном, подсоса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воздуха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поверхность конструкции при уплотнении бетонной смеси глубинными вибраторами не допускается опирание вибраторов на арматуру, закладные изделия, тяжи и другие элементы крепления опалубки</a:t>
            </a:r>
          </a:p>
        </p:txBody>
      </p:sp>
    </p:spTree>
    <p:extLst>
      <p:ext uri="{BB962C8B-B14F-4D97-AF65-F5344CB8AC3E}">
        <p14:creationId xmlns:p14="http://schemas.microsoft.com/office/powerpoint/2010/main" val="344957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Ориентировочная продолжительность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уплотнения может приниматься для поверхностных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вибраторов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20 до 60 с, глубинных – от 20 до 40 с.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зимний период продолжительность вибрирования должна быть увеличена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25 %.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глубинного вибратора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бетонную смесь должны обеспечивать углубление его в ранее уложенный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слой от 5 до 10 см.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Шаг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перестановки глубинных вибраторов не должен превышать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полуторного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радиуса их действия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15 до 60 см в зависимости от типа вибратора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Толщина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укладываемых слоев бетонной смеси должна приниматься не более: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уменьшенной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10 см длины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рабочей части вибратора для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тяжелых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подвесных вертикально расположенных вибраторов;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1,25 длины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рабочей части вибратора для ручных глубинных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вибраторов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см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уплотнении неармированных конструкций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поверхностными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вибраторами;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см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уплотнении конструкций с одиночной арматурой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поверхностными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вибраторами;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см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уплотнении конструкций с двойной арматурой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поверхностными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вибраторами.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Контроль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уплотнения осуществляется визуально по оседанию смеси, прекращению удаления воздуха и выделению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цементного молока.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00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2.4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Уход за твердеющим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бетоном.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Уход за твердеющим бетоном должен обеспечить достижение бетоном требуемых показателей качества в проектном возрасте. 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Различаю уход первичный и последующий. 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составе ППР или технологического регламента на бетонирование должны указываться: </a:t>
            </a:r>
          </a:p>
          <a:p>
            <a:pPr algn="just">
              <a:lnSpc>
                <a:spcPct val="150000"/>
              </a:lnSpc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ухода;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продолжительность ухода; </a:t>
            </a:r>
          </a:p>
          <a:p>
            <a:pPr algn="just">
              <a:lnSpc>
                <a:spcPct val="150000"/>
              </a:lnSpc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перечень контролируемых в процессе ухода показателей и способы контроля.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Первичный уход в жаркую сухую погоду должен предотвратить испарение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воды из свежеуложенного бетона и неравномерный нагрев конструкции солнечным излучением.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Первичный уход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зимних условиях должен предотвратить замерзание свежеуложенного бетона. Продолжительность первичного ухода составляет от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нескольких часов в зимних условиях до суток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или до достижения прочности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 МПа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сухую жаркую погоду.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09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07421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3582</Words>
  <Application>Microsoft Office PowerPoint</Application>
  <PresentationFormat>Широкоэкранный</PresentationFormat>
  <Paragraphs>353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26</cp:revision>
  <dcterms:created xsi:type="dcterms:W3CDTF">2024-01-19T10:49:04Z</dcterms:created>
  <dcterms:modified xsi:type="dcterms:W3CDTF">2024-04-19T06:04:44Z</dcterms:modified>
</cp:coreProperties>
</file>